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21"/>
  </p:notesMasterIdLst>
  <p:sldIdLst>
    <p:sldId id="256" r:id="rId2"/>
    <p:sldId id="258" r:id="rId3"/>
    <p:sldId id="259" r:id="rId4"/>
    <p:sldId id="262" r:id="rId5"/>
    <p:sldId id="261" r:id="rId6"/>
    <p:sldId id="264" r:id="rId7"/>
    <p:sldId id="266" r:id="rId8"/>
    <p:sldId id="265" r:id="rId9"/>
    <p:sldId id="267" r:id="rId10"/>
    <p:sldId id="268" r:id="rId11"/>
    <p:sldId id="270" r:id="rId12"/>
    <p:sldId id="269" r:id="rId13"/>
    <p:sldId id="271" r:id="rId14"/>
    <p:sldId id="272" r:id="rId15"/>
    <p:sldId id="273" r:id="rId16"/>
    <p:sldId id="274" r:id="rId17"/>
    <p:sldId id="275" r:id="rId18"/>
    <p:sldId id="276" r:id="rId19"/>
    <p:sldId id="260" r:id="rId2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04" autoAdjust="0"/>
    <p:restoredTop sz="95033" autoAdjust="0"/>
  </p:normalViewPr>
  <p:slideViewPr>
    <p:cSldViewPr snapToGrid="0">
      <p:cViewPr varScale="1">
        <p:scale>
          <a:sx n="81" d="100"/>
          <a:sy n="81" d="100"/>
        </p:scale>
        <p:origin x="1733" y="67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4AAC6D-2322-45B9-8ECA-34DF280B0776}" type="datetimeFigureOut">
              <a:rPr lang="en-US" smtClean="0"/>
              <a:t>11/22/2023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800421-D3CF-4966-BB36-F8A585C6E943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1806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D02CE2E-481C-4C92-98A2-FDEA6D2AEBF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9"/>
          <a:stretch/>
        </p:blipFill>
        <p:spPr>
          <a:xfrm>
            <a:off x="0" y="-5580"/>
            <a:ext cx="9152709" cy="58643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555549"/>
            <a:ext cx="7772400" cy="2387600"/>
          </a:xfrm>
          <a:prstGeom prst="rect">
            <a:avLst/>
          </a:prstGeom>
        </p:spPr>
        <p:txBody>
          <a:bodyPr anchor="ctr"/>
          <a:lstStyle>
            <a:lvl1pPr algn="ctr">
              <a:defRPr lang="en-US" sz="5000" kern="120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035224"/>
            <a:ext cx="6858000" cy="165576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lang="en-US" sz="2500" kern="120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54D245B-FAFE-4450-A167-70635AA4230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7150" y="4945512"/>
            <a:ext cx="2447108" cy="109770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76EF3E2-FB74-42C8-B40F-F1CEAE1E03E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7149" y="6227635"/>
            <a:ext cx="2447109" cy="427650"/>
          </a:xfrm>
          <a:prstGeom prst="rect">
            <a:avLst/>
          </a:prstGeom>
        </p:spPr>
      </p:pic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6A78AE2C-E4C3-4CD5-9843-90D9DF925D8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6131" y="4228360"/>
            <a:ext cx="2539736" cy="31969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it-IT" dirty="0"/>
              <a:t>Name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17CEE078-C776-4F04-9FF3-CE8BEBDA2F2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6130" y="4522413"/>
            <a:ext cx="2539735" cy="2450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it-IT" dirty="0"/>
              <a:t>Student ID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2AF91FA6-C6FC-4853-82A4-A55A0375D4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16131" y="4819673"/>
            <a:ext cx="2539734" cy="2450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it-IT" dirty="0"/>
              <a:t>Date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ED229C6B-3ABB-4BAF-9D22-7073AEA42FF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16131" y="6270293"/>
            <a:ext cx="2373284" cy="31969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it-IT" dirty="0"/>
              <a:t>Course name</a:t>
            </a:r>
          </a:p>
        </p:txBody>
      </p:sp>
      <p:sp>
        <p:nvSpPr>
          <p:cNvPr id="20" name="Text Placeholder 15">
            <a:extLst>
              <a:ext uri="{FF2B5EF4-FFF2-40B4-BE49-F238E27FC236}">
                <a16:creationId xmlns:a16="http://schemas.microsoft.com/office/drawing/2014/main" id="{28EFF937-E79E-4A79-9ADE-9B7DCFAE4BD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755867" y="6264475"/>
            <a:ext cx="3654829" cy="31969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it-IT" dirty="0"/>
              <a:t>Academic year</a:t>
            </a:r>
          </a:p>
        </p:txBody>
      </p:sp>
    </p:spTree>
    <p:extLst>
      <p:ext uri="{BB962C8B-B14F-4D97-AF65-F5344CB8AC3E}">
        <p14:creationId xmlns:p14="http://schemas.microsoft.com/office/powerpoint/2010/main" val="32699690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Content Placeholder 8">
            <a:extLst>
              <a:ext uri="{FF2B5EF4-FFF2-40B4-BE49-F238E27FC236}">
                <a16:creationId xmlns:a16="http://schemas.microsoft.com/office/drawing/2014/main" id="{CAF9E419-8BC3-4AB2-8C57-2935578409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77" y="6229350"/>
            <a:ext cx="9149377" cy="62865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A6330B1-2BE0-44BF-8E87-5A0AC2BA98E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" y="6139544"/>
            <a:ext cx="878099" cy="551446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17BCA463-7A34-41E0-BCB2-06FC8C6B2053}"/>
              </a:ext>
            </a:extLst>
          </p:cNvPr>
          <p:cNvSpPr/>
          <p:nvPr userDrawn="1"/>
        </p:nvSpPr>
        <p:spPr>
          <a:xfrm>
            <a:off x="-5378" y="-4761"/>
            <a:ext cx="9149377" cy="1119186"/>
          </a:xfrm>
          <a:prstGeom prst="rect">
            <a:avLst/>
          </a:prstGeom>
          <a:solidFill>
            <a:srgbClr val="9B00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itle Placeholder 1">
            <a:extLst>
              <a:ext uri="{FF2B5EF4-FFF2-40B4-BE49-F238E27FC236}">
                <a16:creationId xmlns:a16="http://schemas.microsoft.com/office/drawing/2014/main" id="{1F97D2B9-C8EE-4684-B6EA-86BCB9158A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061507" cy="11144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87904EB1-4FFD-4786-B5C1-A465B8C598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5960" y="1406413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28" name="Footer Placeholder 4">
            <a:extLst>
              <a:ext uri="{FF2B5EF4-FFF2-40B4-BE49-F238E27FC236}">
                <a16:creationId xmlns:a16="http://schemas.microsoft.com/office/drawing/2014/main" id="{1A5360D3-4C2C-493B-AE0F-63C221A8B7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88687" y="6139544"/>
            <a:ext cx="29762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9" name="Slide Number Placeholder 5">
            <a:extLst>
              <a:ext uri="{FF2B5EF4-FFF2-40B4-BE49-F238E27FC236}">
                <a16:creationId xmlns:a16="http://schemas.microsoft.com/office/drawing/2014/main" id="{238B0E69-89DD-4425-A283-E3CF2A829C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27026" y="636519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bg1"/>
                </a:solidFill>
              </a:defRPr>
            </a:lvl1pPr>
          </a:lstStyle>
          <a:p>
            <a:fld id="{4D021CEB-2F22-4EA1-9BAF-E3833982B82A}" type="slidenum">
              <a:rPr lang="en-US" smtClean="0"/>
              <a:pPr/>
              <a:t>‹N›</a:t>
            </a:fld>
            <a:r>
              <a:rPr lang="en-US" dirty="0"/>
              <a:t> of XX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D49C565-F1D2-4FD2-A1DB-DB276E30FD0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3750" y="127680"/>
            <a:ext cx="1918006" cy="857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8305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16035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400" kern="1200" smtClean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36444-CA66-499B-9CB4-B6617657CD9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Pin and Password Security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CBC054-F036-45CE-85F6-40866B74FC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43246" y="2541532"/>
            <a:ext cx="6858000" cy="2099047"/>
          </a:xfrm>
        </p:spPr>
        <p:txBody>
          <a:bodyPr/>
          <a:lstStyle/>
          <a:p>
            <a:r>
              <a:rPr lang="en-US" sz="1800" dirty="0">
                <a:latin typeface="Segoe UI" panose="020B0502040204020203" pitchFamily="34" charset="0"/>
                <a:cs typeface="Segoe UI" panose="020B0502040204020203" pitchFamily="34" charset="0"/>
              </a:rPr>
              <a:t>Michael Amista’ - Gabriel Rovesti</a:t>
            </a:r>
          </a:p>
          <a:p>
            <a:endParaRPr lang="en-US" sz="18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18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1800" b="1" dirty="0">
                <a:latin typeface="Segoe UI" panose="020B0502040204020203" pitchFamily="34" charset="0"/>
                <a:cs typeface="Segoe UI" panose="020B0502040204020203" pitchFamily="34" charset="0"/>
              </a:rPr>
              <a:t>Advanced Topics in Computer Network and Security </a:t>
            </a:r>
          </a:p>
          <a:p>
            <a:r>
              <a:rPr lang="en-US" sz="1800" b="1" dirty="0">
                <a:latin typeface="Segoe UI" panose="020B0502040204020203" pitchFamily="34" charset="0"/>
                <a:cs typeface="Segoe UI" panose="020B0502040204020203" pitchFamily="34" charset="0"/>
              </a:rPr>
              <a:t>2023-2024</a:t>
            </a:r>
          </a:p>
        </p:txBody>
      </p:sp>
    </p:spTree>
    <p:extLst>
      <p:ext uri="{BB962C8B-B14F-4D97-AF65-F5344CB8AC3E}">
        <p14:creationId xmlns:p14="http://schemas.microsoft.com/office/powerpoint/2010/main" val="37995107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it-IT" sz="3200" dirty="0">
                <a:latin typeface="Segoe UI" panose="020B0502040204020203" pitchFamily="34" charset="0"/>
                <a:cs typeface="Segoe UI" panose="020B0502040204020203" pitchFamily="34" charset="0"/>
              </a:rPr>
              <a:t>Typing</a:t>
            </a:r>
            <a:r>
              <a:rPr lang="it-IT" sz="3200" dirty="0"/>
              <a:t> </a:t>
            </a:r>
            <a:r>
              <a:rPr lang="it-IT" sz="3200" dirty="0">
                <a:latin typeface="Segoe UI" panose="020B0502040204020203" pitchFamily="34" charset="0"/>
                <a:cs typeface="Segoe UI" panose="020B0502040204020203" pitchFamily="34" charset="0"/>
              </a:rPr>
              <a:t>Behavior + Keystroke Timing</a:t>
            </a:r>
            <a:endParaRPr lang="en-US" sz="3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D64D78-A03B-45A9-9177-047825E632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143105" y="6365195"/>
            <a:ext cx="2841321" cy="365125"/>
          </a:xfrm>
        </p:spPr>
        <p:txBody>
          <a:bodyPr/>
          <a:lstStyle/>
          <a:p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Pin and Password Security – 10/19</a:t>
            </a:r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447E8BE0-3308-7027-4F4D-00681A6FF4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989" y="1574836"/>
            <a:ext cx="4200011" cy="449449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Single-finger typists: 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less PINs – more timing</a:t>
            </a:r>
          </a:p>
          <a:p>
            <a:pPr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Two-finger typists: 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more PINs – less timing</a:t>
            </a:r>
          </a:p>
          <a:p>
            <a:pPr>
              <a:lnSpc>
                <a:spcPct val="100000"/>
              </a:lnSpc>
            </a:pP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The inter-keystroke timing (when) is not representative of the Euclidean distance (how many)….</a:t>
            </a:r>
          </a:p>
          <a:p>
            <a:pPr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…which means higher guesses over single-finger compared to multi-finger!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CE1B02CC-50DB-7F23-17FC-6AF760E9E5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4415" y="1805540"/>
            <a:ext cx="4200011" cy="3246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4950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Knowledge of which keys have been pressed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D64D78-A03B-45A9-9177-047825E632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143105" y="6365195"/>
            <a:ext cx="2841321" cy="365125"/>
          </a:xfrm>
        </p:spPr>
        <p:txBody>
          <a:bodyPr/>
          <a:lstStyle/>
          <a:p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Pin and Password Security – 11/19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028DE2D-DDB7-5AB9-E4B1-B846494BF7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6259" y="1401123"/>
            <a:ext cx="4200011" cy="487263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The adversary may have visibility of the keypad in how the user moves his hand via a thermal camera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Knowledge of one digit alone reduces the search space by a linear factor (</a:t>
            </a:r>
            <a: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first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 or </a:t>
            </a:r>
            <a: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last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) over the remaining digits</a:t>
            </a:r>
          </a:p>
          <a:p>
            <a:pPr>
              <a:lnSpc>
                <a:spcPct val="100000"/>
              </a:lnSpc>
            </a:pP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The keystroke-timing combined with knowledge of keys lead to a high PIN recover rate</a:t>
            </a:r>
          </a:p>
          <a:p>
            <a:pPr>
              <a:lnSpc>
                <a:spcPct val="100000"/>
              </a:lnSpc>
            </a:pP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6B7F6387-F280-4894-93CD-7F967B109B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7832" y="2107952"/>
            <a:ext cx="4479909" cy="3257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2981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How much time to get the keys pressed?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D64D78-A03B-45A9-9177-047825E632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143105" y="6365195"/>
            <a:ext cx="2841321" cy="365125"/>
          </a:xfrm>
        </p:spPr>
        <p:txBody>
          <a:bodyPr/>
          <a:lstStyle/>
          <a:p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Pin and Password Security – 12/19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7B896966-4B2E-6337-9EA7-9D0E8DBD47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632" y="1317376"/>
            <a:ext cx="6172735" cy="2400508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C6B05E05-AF3A-1D35-34D2-334AAECA78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1995" y="3830322"/>
            <a:ext cx="6111770" cy="2331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7163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Analysis of PINs Guessing Probability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D64D78-A03B-45A9-9177-047825E632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143105" y="6365195"/>
            <a:ext cx="2841321" cy="365125"/>
          </a:xfrm>
        </p:spPr>
        <p:txBody>
          <a:bodyPr/>
          <a:lstStyle/>
          <a:p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Pin and Password Security – 13/19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72B0A5B-387C-55CB-489D-4D51873E6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6259" y="1401123"/>
            <a:ext cx="8657711" cy="4531047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Choosing PINs uniformly at random from the entire PIN space is not the best strategy</a:t>
            </a:r>
          </a:p>
          <a:p>
            <a:pPr>
              <a:lnSpc>
                <a:spcPct val="100000"/>
              </a:lnSpc>
            </a:pP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The inter-keystroke timing, combined with other sources of information, can lead to higher PINs recovery rate even with same guessing probability thank to audio feedback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Keystroke timing + knowledge of first/last digit = x14 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Keystroke timing + observation of keys = +15%</a:t>
            </a:r>
          </a:p>
          <a:p>
            <a:pPr>
              <a:lnSpc>
                <a:spcPct val="100000"/>
              </a:lnSpc>
            </a:pP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Strong correlation between Euclidean distance (which keys) and inter-keystroke timings (how many) lead, combined with previous ones, to better results </a:t>
            </a:r>
          </a:p>
        </p:txBody>
      </p:sp>
    </p:spTree>
    <p:extLst>
      <p:ext uri="{BB962C8B-B14F-4D97-AF65-F5344CB8AC3E}">
        <p14:creationId xmlns:p14="http://schemas.microsoft.com/office/powerpoint/2010/main" val="27714524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>
                <a:latin typeface="Segoe UI" panose="020B0502040204020203" pitchFamily="34" charset="0"/>
                <a:cs typeface="Segoe UI" panose="020B0502040204020203" pitchFamily="34" charset="0"/>
              </a:rPr>
              <a:t>PIN Selection Policies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D64D78-A03B-45A9-9177-047825E632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143105" y="6365195"/>
            <a:ext cx="2841321" cy="365125"/>
          </a:xfrm>
        </p:spPr>
        <p:txBody>
          <a:bodyPr/>
          <a:lstStyle/>
          <a:p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Pin and Password Security – </a:t>
            </a:r>
            <a:fld id="{4D021CEB-2F22-4EA1-9BAF-E3833982B82A}" type="slidenum">
              <a:rPr lang="en-US" sz="1200" smtClean="0">
                <a:latin typeface="Segoe UI" panose="020B0502040204020203" pitchFamily="34" charset="0"/>
                <a:cs typeface="Segoe UI" panose="020B0502040204020203" pitchFamily="34" charset="0"/>
              </a:rPr>
              <a:pPr/>
              <a:t>14</a:t>
            </a:fld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/19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72B0A5B-387C-55CB-489D-4D51873E6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6259" y="1401123"/>
            <a:ext cx="8657711" cy="474364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We said that PINs must be easy to remember….</a:t>
            </a:r>
          </a:p>
          <a:p>
            <a:pPr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….but how much can we trust users?</a:t>
            </a:r>
          </a:p>
          <a:p>
            <a:pPr>
              <a:lnSpc>
                <a:spcPct val="100000"/>
              </a:lnSpc>
            </a:pP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We must combine:</a:t>
            </a:r>
          </a:p>
          <a:p>
            <a:pPr lvl="1">
              <a:lnSpc>
                <a:spcPct val="100000"/>
              </a:lnSpc>
            </a:pPr>
            <a: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usability 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–</a:t>
            </a:r>
            <a: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easy to remember</a:t>
            </a:r>
          </a:p>
          <a:p>
            <a:pPr lvl="1">
              <a:lnSpc>
                <a:spcPct val="100000"/>
              </a:lnSpc>
            </a:pPr>
            <a: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security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 – randomly distributed and difficult to guess</a:t>
            </a:r>
          </a:p>
          <a:p>
            <a:pPr lvl="1">
              <a:lnSpc>
                <a:spcPct val="100000"/>
              </a:lnSpc>
            </a:pP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PINs should have:</a:t>
            </a:r>
          </a:p>
          <a:p>
            <a:pPr lvl="1">
              <a:lnSpc>
                <a:spcPct val="100000"/>
              </a:lnSpc>
            </a:pPr>
            <a:r>
              <a:rPr lang="en-U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totally different 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numbers and using last numerical digits (e.g. 7,8,9)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different from things </a:t>
            </a:r>
            <a:r>
              <a:rPr lang="en-U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easy-to-remember 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(e.g. birthdays, events, etc.)</a:t>
            </a:r>
          </a:p>
          <a:p>
            <a:pPr lvl="1">
              <a:lnSpc>
                <a:spcPct val="100000"/>
              </a:lnSpc>
            </a:pPr>
            <a:r>
              <a:rPr lang="en-U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security-by-design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 (a policy which improves the safety without forcing the user to remember something difficult)</a:t>
            </a:r>
          </a:p>
          <a:p>
            <a:pPr lvl="1">
              <a:lnSpc>
                <a:spcPct val="100000"/>
              </a:lnSpc>
            </a:pP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lvl="1">
              <a:lnSpc>
                <a:spcPct val="100000"/>
              </a:lnSpc>
            </a:pP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lvl="1" indent="0">
              <a:lnSpc>
                <a:spcPct val="100000"/>
              </a:lnSpc>
              <a:buNone/>
            </a:pP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64865C25-F785-D422-6000-5C31B4B30A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6606" y="1401123"/>
            <a:ext cx="2036041" cy="1790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0136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How PINs are distributed in the real world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D64D78-A03B-45A9-9177-047825E632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143105" y="6365195"/>
            <a:ext cx="2841321" cy="365125"/>
          </a:xfrm>
        </p:spPr>
        <p:txBody>
          <a:bodyPr/>
          <a:lstStyle/>
          <a:p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Pin and Password Security – 15/19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72B0A5B-387C-55CB-489D-4D51873E6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3144" y="1257774"/>
            <a:ext cx="8657711" cy="4964072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Occurrence frequency of the PINs (Power law distribution)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First digits are pressed more than others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Easier for an attacker to guess the first digit than the other digits</a:t>
            </a:r>
          </a:p>
          <a:p>
            <a:pPr lvl="1">
              <a:lnSpc>
                <a:spcPct val="100000"/>
              </a:lnSpc>
            </a:pP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PINs generated from </a:t>
            </a:r>
            <a:r>
              <a:rPr lang="en-U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dates and years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A good portion of selected PINs are made like this</a:t>
            </a:r>
          </a:p>
          <a:p>
            <a:pPr lvl="1">
              <a:lnSpc>
                <a:spcPct val="100000"/>
              </a:lnSpc>
            </a:pP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PINs generated from </a:t>
            </a:r>
            <a:r>
              <a:rPr lang="en-U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arithmetic operations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Some users combine simple things (e.g. addition/multiplication, etc.)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Just a minority over the others</a:t>
            </a:r>
          </a:p>
          <a:p>
            <a:pPr lvl="1">
              <a:lnSpc>
                <a:spcPct val="100000"/>
              </a:lnSpc>
            </a:pP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PINs </a:t>
            </a:r>
            <a:r>
              <a:rPr lang="en-U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with close proximity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Consecutive numbers are more selected given they’re easy to use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Another good portion of PINs are like this</a:t>
            </a:r>
          </a:p>
          <a:p>
            <a:pPr marL="457200" lvl="1" indent="0">
              <a:lnSpc>
                <a:spcPct val="100000"/>
              </a:lnSpc>
              <a:buNone/>
            </a:pP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1274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How PINs can be more effectively chosen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D64D78-A03B-45A9-9177-047825E632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143105" y="6365195"/>
            <a:ext cx="2841321" cy="365125"/>
          </a:xfrm>
        </p:spPr>
        <p:txBody>
          <a:bodyPr/>
          <a:lstStyle/>
          <a:p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Pin and Password Security – </a:t>
            </a:r>
            <a:fld id="{4D021CEB-2F22-4EA1-9BAF-E3833982B82A}" type="slidenum">
              <a:rPr lang="en-US" sz="1200" smtClean="0">
                <a:latin typeface="Segoe UI" panose="020B0502040204020203" pitchFamily="34" charset="0"/>
                <a:cs typeface="Segoe UI" panose="020B0502040204020203" pitchFamily="34" charset="0"/>
              </a:rPr>
              <a:pPr/>
              <a:t>16</a:t>
            </a:fld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/19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72B0A5B-387C-55CB-489D-4D51873E6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3144" y="1223484"/>
            <a:ext cx="8657711" cy="4964072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How to balance </a:t>
            </a:r>
            <a:r>
              <a:rPr lang="en-U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easy-to-remember/hard-to-master 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in PINs</a:t>
            </a:r>
            <a:r>
              <a:rPr lang="en-U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?</a:t>
            </a:r>
          </a:p>
          <a:p>
            <a:pPr lvl="1">
              <a:lnSpc>
                <a:spcPct val="100000"/>
              </a:lnSpc>
            </a:pPr>
            <a: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Enforce selection policies 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(secure but not too strict)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Application of said policies in everyday life (e.g. locking mobiles)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highlight>
                  <a:srgbClr val="FFFF00"/>
                </a:highlight>
                <a:latin typeface="Segoe UI" panose="020B0502040204020203" pitchFamily="34" charset="0"/>
                <a:cs typeface="Segoe UI" panose="020B0502040204020203" pitchFamily="34" charset="0"/>
              </a:rPr>
              <a:t>PINs like the everyday-used ones (??)</a:t>
            </a:r>
          </a:p>
          <a:p>
            <a:pPr lvl="1">
              <a:lnSpc>
                <a:spcPct val="100000"/>
              </a:lnSpc>
            </a:pP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How to balance </a:t>
            </a:r>
            <a:r>
              <a:rPr lang="en-U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easy-to-remember/hard-to-master 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in PINs</a:t>
            </a:r>
            <a:r>
              <a:rPr lang="en-U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?</a:t>
            </a:r>
          </a:p>
          <a:p>
            <a:pPr lvl="1">
              <a:lnSpc>
                <a:spcPct val="100000"/>
              </a:lnSpc>
            </a:pPr>
            <a:r>
              <a:rPr lang="en-U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4-free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: 4-digit PIN without any restriction</a:t>
            </a:r>
          </a:p>
          <a:p>
            <a:pPr lvl="1">
              <a:lnSpc>
                <a:spcPct val="100000"/>
              </a:lnSpc>
            </a:pPr>
            <a:r>
              <a:rPr lang="en-U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4-short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: 4-digit PIN </a:t>
            </a:r>
            <a:r>
              <a:rPr lang="en-US" sz="2000" dirty="0">
                <a:highlight>
                  <a:srgbClr val="FFFF00"/>
                </a:highlight>
                <a:latin typeface="Segoe UI" panose="020B0502040204020203" pitchFamily="34" charset="0"/>
                <a:cs typeface="Segoe UI" panose="020B0502040204020203" pitchFamily="34" charset="0"/>
              </a:rPr>
              <a:t>where the 200 most popular PINs were not allowed</a:t>
            </a:r>
          </a:p>
          <a:p>
            <a:pPr lvl="1">
              <a:lnSpc>
                <a:spcPct val="100000"/>
              </a:lnSpc>
            </a:pPr>
            <a:r>
              <a:rPr lang="en-U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4-long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: same rules as 4-short </a:t>
            </a:r>
            <a:r>
              <a:rPr lang="en-US" sz="2000" dirty="0">
                <a:highlight>
                  <a:srgbClr val="FFFF00"/>
                </a:highlight>
                <a:latin typeface="Segoe UI" panose="020B0502040204020203" pitchFamily="34" charset="0"/>
                <a:cs typeface="Segoe UI" panose="020B0502040204020203" pitchFamily="34" charset="0"/>
              </a:rPr>
              <a:t>+ without any consecutive number</a:t>
            </a:r>
          </a:p>
          <a:p>
            <a:pPr lvl="1">
              <a:lnSpc>
                <a:spcPct val="100000"/>
              </a:lnSpc>
            </a:pPr>
            <a:r>
              <a:rPr lang="en-U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6-free: 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6-digit PIN without any restriction</a:t>
            </a:r>
            <a:endParaRPr lang="en-US" sz="2000" i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lvl="1">
              <a:lnSpc>
                <a:spcPct val="100000"/>
              </a:lnSpc>
            </a:pPr>
            <a:r>
              <a:rPr lang="en-U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6-long: 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6-digit PIN without any consecutive number</a:t>
            </a:r>
          </a:p>
          <a:p>
            <a:pPr lvl="1">
              <a:lnSpc>
                <a:spcPct val="100000"/>
              </a:lnSpc>
            </a:pPr>
            <a:endParaRPr lang="en-US" sz="2000" i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Scale of easy-to-remember (1 = “very easy” up to 5 = “very difficult”)</a:t>
            </a:r>
          </a:p>
        </p:txBody>
      </p:sp>
    </p:spTree>
    <p:extLst>
      <p:ext uri="{BB962C8B-B14F-4D97-AF65-F5344CB8AC3E}">
        <p14:creationId xmlns:p14="http://schemas.microsoft.com/office/powerpoint/2010/main" val="3403348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How PINs can be chosen and selected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D64D78-A03B-45A9-9177-047825E632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143105" y="6365195"/>
            <a:ext cx="2841321" cy="365125"/>
          </a:xfrm>
        </p:spPr>
        <p:txBody>
          <a:bodyPr/>
          <a:lstStyle/>
          <a:p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Pin and Password Security – </a:t>
            </a:r>
            <a:fld id="{4D021CEB-2F22-4EA1-9BAF-E3833982B82A}" type="slidenum">
              <a:rPr lang="en-US" sz="1200" smtClean="0">
                <a:latin typeface="Segoe UI" panose="020B0502040204020203" pitchFamily="34" charset="0"/>
                <a:cs typeface="Segoe UI" panose="020B0502040204020203" pitchFamily="34" charset="0"/>
              </a:rPr>
              <a:pPr/>
              <a:t>17</a:t>
            </a:fld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/19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72B0A5B-387C-55CB-489D-4D51873E6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933" y="1656035"/>
            <a:ext cx="7266366" cy="434403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The study gave the following results:</a:t>
            </a:r>
            <a:endParaRPr lang="en-US" sz="2000" i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lvl="1">
              <a:lnSpc>
                <a:spcPct val="100000"/>
              </a:lnSpc>
            </a:pPr>
            <a:r>
              <a:rPr lang="en-US" sz="2000" strike="sngStrike" dirty="0">
                <a:latin typeface="Segoe UI" panose="020B0502040204020203" pitchFamily="34" charset="0"/>
                <a:cs typeface="Segoe UI" panose="020B0502040204020203" pitchFamily="34" charset="0"/>
              </a:rPr>
              <a:t>If the attacker has access to a source of PIN guesses</a:t>
            </a:r>
          </a:p>
          <a:p>
            <a:pPr lvl="2">
              <a:lnSpc>
                <a:spcPct val="100000"/>
              </a:lnSpc>
            </a:pPr>
            <a:r>
              <a:rPr lang="en-US" strike="sngStrike" dirty="0">
                <a:latin typeface="Segoe UI" panose="020B0502040204020203" pitchFamily="34" charset="0"/>
                <a:cs typeface="Segoe UI" panose="020B0502040204020203" pitchFamily="34" charset="0"/>
              </a:rPr>
              <a:t>on average more PINs can be guessed (reduces entropy)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PINs tend to be chosen between the most popular ones</a:t>
            </a:r>
          </a:p>
          <a:p>
            <a:pPr lvl="2">
              <a:lnSpc>
                <a:spcPct val="100000"/>
              </a:lnSpc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remembrance is worse (</a:t>
            </a:r>
            <a:r>
              <a:rPr lang="en-US" i="1" dirty="0">
                <a:latin typeface="Segoe UI" panose="020B0502040204020203" pitchFamily="34" charset="0"/>
                <a:cs typeface="Segoe UI" panose="020B0502040204020203" pitchFamily="34" charset="0"/>
              </a:rPr>
              <a:t>4-short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vs </a:t>
            </a:r>
            <a:r>
              <a:rPr lang="en-US" i="1" dirty="0">
                <a:latin typeface="Segoe UI" panose="020B0502040204020203" pitchFamily="34" charset="0"/>
                <a:cs typeface="Segoe UI" panose="020B0502040204020203" pitchFamily="34" charset="0"/>
              </a:rPr>
              <a:t>4-free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PINs tend to be chosen with consecutive numbers more </a:t>
            </a:r>
          </a:p>
          <a:p>
            <a:pPr lvl="2">
              <a:lnSpc>
                <a:spcPct val="100000"/>
              </a:lnSpc>
            </a:pPr>
            <a:r>
              <a:rPr lang="en-US" i="1" dirty="0">
                <a:latin typeface="Segoe UI" panose="020B0502040204020203" pitchFamily="34" charset="0"/>
                <a:cs typeface="Segoe UI" panose="020B0502040204020203" pitchFamily="34" charset="0"/>
              </a:rPr>
              <a:t>4-long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(more secure) vs </a:t>
            </a:r>
            <a:r>
              <a:rPr lang="en-US" i="1" dirty="0">
                <a:latin typeface="Segoe UI" panose="020B0502040204020203" pitchFamily="34" charset="0"/>
                <a:cs typeface="Segoe UI" panose="020B0502040204020203" pitchFamily="34" charset="0"/>
              </a:rPr>
              <a:t>4-short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(less secure) = harder for users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This holds even In longer PINs</a:t>
            </a:r>
          </a:p>
          <a:p>
            <a:pPr lvl="2">
              <a:lnSpc>
                <a:spcPct val="100000"/>
              </a:lnSpc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remembrance is worse (</a:t>
            </a:r>
            <a:r>
              <a:rPr lang="en-US" i="1" dirty="0">
                <a:latin typeface="Segoe UI" panose="020B0502040204020203" pitchFamily="34" charset="0"/>
                <a:cs typeface="Segoe UI" panose="020B0502040204020203" pitchFamily="34" charset="0"/>
              </a:rPr>
              <a:t>6-free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vs </a:t>
            </a:r>
            <a:r>
              <a:rPr lang="en-US" i="1" dirty="0">
                <a:latin typeface="Segoe UI" panose="020B0502040204020203" pitchFamily="34" charset="0"/>
                <a:cs typeface="Segoe UI" panose="020B0502040204020203" pitchFamily="34" charset="0"/>
              </a:rPr>
              <a:t>6-long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6C2F4466-A647-F2A4-19F0-00D2E8E3ED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7299" y="2753422"/>
            <a:ext cx="1697127" cy="197752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191734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How PINs can be chosen and selected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D64D78-A03B-45A9-9177-047825E632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143105" y="6365195"/>
            <a:ext cx="2841321" cy="365125"/>
          </a:xfrm>
        </p:spPr>
        <p:txBody>
          <a:bodyPr/>
          <a:lstStyle/>
          <a:p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Pin and Password Security – 18/19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72B0A5B-387C-55CB-489D-4D51873E6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787" y="1428750"/>
            <a:ext cx="8984426" cy="469772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In conclusion: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Entropy is higher on longer PINs or longer subsequences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Odd numbers are usually less frequent</a:t>
            </a:r>
          </a:p>
          <a:p>
            <a:pPr lvl="1">
              <a:lnSpc>
                <a:spcPct val="100000"/>
              </a:lnSpc>
            </a:pPr>
            <a:r>
              <a:rPr lang="en-US" sz="2000" strike="sngStrike" dirty="0">
                <a:latin typeface="Segoe UI" panose="020B0502040204020203" pitchFamily="34" charset="0"/>
                <a:cs typeface="Segoe UI" panose="020B0502040204020203" pitchFamily="34" charset="0"/>
              </a:rPr>
              <a:t>Knowledge of which keys have been pressed helps guessing PINs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It can be useful to analyze more geographical areas and PINs databases</a:t>
            </a:r>
          </a:p>
          <a:p>
            <a:pPr lvl="1">
              <a:lnSpc>
                <a:spcPct val="100000"/>
              </a:lnSpc>
            </a:pP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It would be better to: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Choose </a:t>
            </a:r>
            <a:r>
              <a:rPr lang="en-U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4-short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 PINs over </a:t>
            </a:r>
            <a:r>
              <a:rPr lang="en-U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4-free 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(note: from this study onwards)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Suitable compromise between security and usability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Useful to enforce a PIN blacklists policy (e.g. avoiding popular PINs)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Impose more different chars, easy length and easy words without enforcing the users</a:t>
            </a:r>
          </a:p>
        </p:txBody>
      </p:sp>
    </p:spTree>
    <p:extLst>
      <p:ext uri="{BB962C8B-B14F-4D97-AF65-F5344CB8AC3E}">
        <p14:creationId xmlns:p14="http://schemas.microsoft.com/office/powerpoint/2010/main" val="21578955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Thanks for the attention... but now it’s your turn!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D64D78-A03B-45A9-9177-047825E632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143105" y="6365195"/>
            <a:ext cx="2841321" cy="365125"/>
          </a:xfrm>
        </p:spPr>
        <p:txBody>
          <a:bodyPr/>
          <a:lstStyle/>
          <a:p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Pin and Password Security – </a:t>
            </a:r>
            <a:fld id="{4D021CEB-2F22-4EA1-9BAF-E3833982B82A}" type="slidenum">
              <a:rPr lang="en-US" sz="1200" smtClean="0">
                <a:latin typeface="Segoe UI" panose="020B0502040204020203" pitchFamily="34" charset="0"/>
                <a:cs typeface="Segoe UI" panose="020B0502040204020203" pitchFamily="34" charset="0"/>
              </a:rPr>
              <a:pPr/>
              <a:t>19</a:t>
            </a:fld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/19</a:t>
            </a:r>
          </a:p>
        </p:txBody>
      </p:sp>
      <p:pic>
        <p:nvPicPr>
          <p:cNvPr id="1026" name="Picture 2" descr="TPQ – Thought Provoking Questions - Summation by Auren Hoffman">
            <a:extLst>
              <a:ext uri="{FF2B5EF4-FFF2-40B4-BE49-F238E27FC236}">
                <a16:creationId xmlns:a16="http://schemas.microsoft.com/office/drawing/2014/main" id="{52DA53B2-13B9-FABE-6B97-B052280A5C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3195" y="1259414"/>
            <a:ext cx="3737610" cy="3737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ny Questions&quot; Images – Browse 382 Stock Photos, Vectors, and Video | Adobe  Stock">
            <a:extLst>
              <a:ext uri="{FF2B5EF4-FFF2-40B4-BE49-F238E27FC236}">
                <a16:creationId xmlns:a16="http://schemas.microsoft.com/office/drawing/2014/main" id="{5FBE4D1B-632A-F2AB-DCC3-4E3CF42839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3195" y="4802866"/>
            <a:ext cx="3803957" cy="1426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17580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PIN sounds good…  but is it?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D64D78-A03B-45A9-9177-047825E632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143105" y="6365195"/>
            <a:ext cx="2841321" cy="365125"/>
          </a:xfrm>
        </p:spPr>
        <p:txBody>
          <a:bodyPr/>
          <a:lstStyle/>
          <a:p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Pin and Password Security – 2/19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7F96A9A-F0EE-44A0-E945-13ECD56EDC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5965" y="2807735"/>
            <a:ext cx="3864002" cy="43473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Easy and simple…</a:t>
            </a:r>
          </a:p>
          <a:p>
            <a:pPr marL="0" indent="0">
              <a:buNone/>
            </a:pPr>
            <a:endParaRPr lang="en-US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US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US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29C1458-B079-DAD8-B123-4A26DBE79559}"/>
              </a:ext>
            </a:extLst>
          </p:cNvPr>
          <p:cNvSpPr txBox="1">
            <a:spLocks/>
          </p:cNvSpPr>
          <p:nvPr/>
        </p:nvSpPr>
        <p:spPr>
          <a:xfrm>
            <a:off x="423284" y="4501045"/>
            <a:ext cx="3864002" cy="4347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But secure?</a:t>
            </a:r>
            <a:endParaRPr lang="it-IT" sz="2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7" name="Immagine 16">
            <a:extLst>
              <a:ext uri="{FF2B5EF4-FFF2-40B4-BE49-F238E27FC236}">
                <a16:creationId xmlns:a16="http://schemas.microsoft.com/office/drawing/2014/main" id="{694BDD87-AD1F-E626-C8E4-005A71DB91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9967" y="2246522"/>
            <a:ext cx="4270749" cy="3068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2818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Where are PINs used?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D64D78-A03B-45A9-9177-047825E632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143105" y="6365195"/>
            <a:ext cx="2841321" cy="365125"/>
          </a:xfrm>
        </p:spPr>
        <p:txBody>
          <a:bodyPr/>
          <a:lstStyle/>
          <a:p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Pin and Password Security – 3/19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B1E7B659-F64D-95A8-DED0-E5789AC8AA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5045" y="2186487"/>
            <a:ext cx="2697926" cy="3093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782E569-1355-7B7E-EB6A-235D0C7A84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7365" y="5470770"/>
            <a:ext cx="2160269" cy="5138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ATMs and PoS</a:t>
            </a:r>
            <a:endParaRPr lang="en-US" sz="16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688D490-C653-1BE0-123D-7FCB33A4FEF5}"/>
              </a:ext>
            </a:extLst>
          </p:cNvPr>
          <p:cNvSpPr txBox="1">
            <a:spLocks/>
          </p:cNvSpPr>
          <p:nvPr/>
        </p:nvSpPr>
        <p:spPr>
          <a:xfrm>
            <a:off x="6286500" y="5470770"/>
            <a:ext cx="2160269" cy="5138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Smartphones</a:t>
            </a:r>
          </a:p>
        </p:txBody>
      </p:sp>
      <p:pic>
        <p:nvPicPr>
          <p:cNvPr id="3074" name="Picture 2" descr="Dark Web and ATM Hacking | CloudSEK">
            <a:extLst>
              <a:ext uri="{FF2B5EF4-FFF2-40B4-BE49-F238E27FC236}">
                <a16:creationId xmlns:a16="http://schemas.microsoft.com/office/drawing/2014/main" id="{566F09F5-74E4-586A-FC44-5F1D40C8C3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028" y="2364722"/>
            <a:ext cx="5040944" cy="27375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1085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are ATM PINs exploited?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D64D78-A03B-45A9-9177-047825E632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143105" y="6365195"/>
            <a:ext cx="2841321" cy="365125"/>
          </a:xfrm>
        </p:spPr>
        <p:txBody>
          <a:bodyPr/>
          <a:lstStyle/>
          <a:p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Pin and Password Security – 4/19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7BC3E775-FEC4-32D4-19CD-AE0C279DD2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115" y="1581764"/>
            <a:ext cx="3165441" cy="3396706"/>
          </a:xfrm>
          <a:prstGeom prst="rect">
            <a:avLst/>
          </a:prstGeom>
        </p:spPr>
      </p:pic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E06550E0-772B-617B-4E53-5F2F8C796734}"/>
              </a:ext>
            </a:extLst>
          </p:cNvPr>
          <p:cNvCxnSpPr>
            <a:cxnSpLocks/>
          </p:cNvCxnSpPr>
          <p:nvPr/>
        </p:nvCxnSpPr>
        <p:spPr>
          <a:xfrm flipV="1">
            <a:off x="4690343" y="2229464"/>
            <a:ext cx="1583867" cy="105065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8ECDF043-B30E-F9F5-C61A-C51313940250}"/>
              </a:ext>
            </a:extLst>
          </p:cNvPr>
          <p:cNvCxnSpPr>
            <a:cxnSpLocks/>
          </p:cNvCxnSpPr>
          <p:nvPr/>
        </p:nvCxnSpPr>
        <p:spPr>
          <a:xfrm>
            <a:off x="4690343" y="3280117"/>
            <a:ext cx="1515287" cy="112866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76B68A6-A019-08C8-D290-7117057CDC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3788" y="1972550"/>
            <a:ext cx="1130454" cy="5138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b="1" dirty="0">
                <a:latin typeface="Segoe UI" panose="020B0502040204020203" pitchFamily="34" charset="0"/>
                <a:cs typeface="Segoe UI" panose="020B0502040204020203" pitchFamily="34" charset="0"/>
              </a:rPr>
              <a:t>Acoustic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4B014B88-3B59-138A-254F-9C79431ADD8B}"/>
              </a:ext>
            </a:extLst>
          </p:cNvPr>
          <p:cNvSpPr txBox="1">
            <a:spLocks/>
          </p:cNvSpPr>
          <p:nvPr/>
        </p:nvSpPr>
        <p:spPr>
          <a:xfrm>
            <a:off x="6403788" y="4288047"/>
            <a:ext cx="1515286" cy="5138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b="1" dirty="0">
                <a:latin typeface="Segoe UI" panose="020B0502040204020203" pitchFamily="34" charset="0"/>
                <a:cs typeface="Segoe UI" panose="020B0502040204020203" pitchFamily="34" charset="0"/>
              </a:rPr>
              <a:t>Non-acoustic</a:t>
            </a:r>
          </a:p>
        </p:txBody>
      </p:sp>
      <p:pic>
        <p:nvPicPr>
          <p:cNvPr id="3074" name="Picture 2" descr="Devil - Free smileys icons">
            <a:extLst>
              <a:ext uri="{FF2B5EF4-FFF2-40B4-BE49-F238E27FC236}">
                <a16:creationId xmlns:a16="http://schemas.microsoft.com/office/drawing/2014/main" id="{DCC4FEC2-5081-70DE-D2DC-7FB950E4AD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5443" y="2842667"/>
            <a:ext cx="874900" cy="87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35775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track and study PINs?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D64D78-A03B-45A9-9177-047825E632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143105" y="6365195"/>
            <a:ext cx="2841321" cy="365125"/>
          </a:xfrm>
        </p:spPr>
        <p:txBody>
          <a:bodyPr/>
          <a:lstStyle/>
          <a:p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Pin and Password Security – 5/19</a:t>
            </a:r>
          </a:p>
        </p:txBody>
      </p:sp>
      <p:pic>
        <p:nvPicPr>
          <p:cNvPr id="24" name="Immagine 23">
            <a:extLst>
              <a:ext uri="{FF2B5EF4-FFF2-40B4-BE49-F238E27FC236}">
                <a16:creationId xmlns:a16="http://schemas.microsoft.com/office/drawing/2014/main" id="{03357FF8-9CAC-AF7E-F23A-162369B845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110" y="2218632"/>
            <a:ext cx="4043797" cy="304235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5EE99C5-1B72-3235-1D50-A9B2A0BECB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3985" y="1517833"/>
            <a:ext cx="4185907" cy="4351338"/>
          </a:xfrm>
        </p:spPr>
        <p:txBody>
          <a:bodyPr/>
          <a:lstStyle/>
          <a:p>
            <a:pPr marL="0" indent="0" algn="ctr">
              <a:buNone/>
            </a:pPr>
            <a:r>
              <a:rPr lang="it-IT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Non-acoustic</a:t>
            </a:r>
          </a:p>
          <a:p>
            <a:pPr marL="0" indent="0" algn="ctr">
              <a:buNone/>
            </a:pPr>
            <a:endParaRPr lang="it-IT" b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it-IT" sz="2000" dirty="0">
                <a:latin typeface="Segoe UI" panose="020B0502040204020203" pitchFamily="34" charset="0"/>
                <a:cs typeface="Segoe UI" panose="020B0502040204020203" pitchFamily="34" charset="0"/>
              </a:rPr>
              <a:t>While the user is </a:t>
            </a:r>
            <a:r>
              <a:rPr lang="it-IT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typing</a:t>
            </a:r>
            <a:r>
              <a:rPr lang="it-IT" sz="2000" dirty="0">
                <a:latin typeface="Segoe UI" panose="020B0502040204020203" pitchFamily="34" charset="0"/>
                <a:cs typeface="Segoe UI" panose="020B0502040204020203" pitchFamily="34" charset="0"/>
              </a:rPr>
              <a:t> the password</a:t>
            </a:r>
          </a:p>
          <a:p>
            <a:endParaRPr lang="it-IT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it-IT" sz="2000" dirty="0">
                <a:latin typeface="Segoe UI" panose="020B0502040204020203" pitchFamily="34" charset="0"/>
                <a:cs typeface="Segoe UI" panose="020B0502040204020203" pitchFamily="34" charset="0"/>
              </a:rPr>
              <a:t>Recover </a:t>
            </a:r>
            <a:r>
              <a:rPr lang="it-IT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keystrokes</a:t>
            </a:r>
            <a:r>
              <a:rPr lang="it-IT" sz="2000" dirty="0">
                <a:latin typeface="Segoe UI" panose="020B0502040204020203" pitchFamily="34" charset="0"/>
                <a:cs typeface="Segoe UI" panose="020B0502040204020203" pitchFamily="34" charset="0"/>
              </a:rPr>
              <a:t> by </a:t>
            </a:r>
            <a:r>
              <a:rPr lang="it-IT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electromagnetic</a:t>
            </a:r>
            <a:r>
              <a:rPr lang="it-IT" sz="20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it-IT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emanations</a:t>
            </a:r>
            <a:endParaRPr lang="it-IT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it-IT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it-IT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Observation</a:t>
            </a:r>
            <a:r>
              <a:rPr lang="it-IT" sz="2000" dirty="0">
                <a:latin typeface="Segoe UI" panose="020B0502040204020203" pitchFamily="34" charset="0"/>
                <a:cs typeface="Segoe UI" panose="020B0502040204020203" pitchFamily="34" charset="0"/>
              </a:rPr>
              <a:t> via a </a:t>
            </a:r>
            <a:r>
              <a:rPr lang="it-IT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thermal</a:t>
            </a:r>
            <a:r>
              <a:rPr lang="it-IT" sz="2000" dirty="0">
                <a:latin typeface="Segoe UI" panose="020B0502040204020203" pitchFamily="34" charset="0"/>
                <a:cs typeface="Segoe UI" panose="020B0502040204020203" pitchFamily="34" charset="0"/>
              </a:rPr>
              <a:t> camera to </a:t>
            </a:r>
            <a:r>
              <a:rPr lang="it-IT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identify</a:t>
            </a:r>
            <a:r>
              <a:rPr lang="it-IT" sz="2000" dirty="0">
                <a:latin typeface="Segoe UI" panose="020B0502040204020203" pitchFamily="34" charset="0"/>
                <a:cs typeface="Segoe UI" panose="020B0502040204020203" pitchFamily="34" charset="0"/>
              </a:rPr>
              <a:t> key </a:t>
            </a:r>
            <a:r>
              <a:rPr lang="it-IT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presses</a:t>
            </a:r>
            <a:r>
              <a:rPr lang="it-IT" sz="2000" dirty="0">
                <a:latin typeface="Segoe UI" panose="020B0502040204020203" pitchFamily="34" charset="0"/>
                <a:cs typeface="Segoe UI" panose="020B0502040204020203" pitchFamily="34" charset="0"/>
              </a:rPr>
              <a:t> on the </a:t>
            </a:r>
            <a:r>
              <a:rPr lang="it-IT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keypad</a:t>
            </a:r>
            <a:endParaRPr lang="it-IT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it-IT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21904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track and study PINs?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D64D78-A03B-45A9-9177-047825E632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143105" y="6365195"/>
            <a:ext cx="2841321" cy="365125"/>
          </a:xfrm>
        </p:spPr>
        <p:txBody>
          <a:bodyPr/>
          <a:lstStyle/>
          <a:p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Pin and Password Security – 6/19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5EE99C5-1B72-3235-1D50-A9B2A0BECB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3985" y="1472113"/>
            <a:ext cx="4613765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it-IT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Acoustic</a:t>
            </a:r>
          </a:p>
          <a:p>
            <a:pPr marL="0" indent="0" algn="ctr">
              <a:buNone/>
            </a:pPr>
            <a:endParaRPr lang="it-IT" b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it-IT" sz="2000" dirty="0">
                <a:latin typeface="Segoe UI" panose="020B0502040204020203" pitchFamily="34" charset="0"/>
                <a:cs typeface="Segoe UI" panose="020B0502040204020203" pitchFamily="34" charset="0"/>
              </a:rPr>
              <a:t>Each key </a:t>
            </a:r>
            <a:r>
              <a:rPr lang="it-IT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emits</a:t>
            </a:r>
            <a:r>
              <a:rPr lang="it-IT" sz="2000" dirty="0">
                <a:latin typeface="Segoe UI" panose="020B0502040204020203" pitchFamily="34" charset="0"/>
                <a:cs typeface="Segoe UI" panose="020B0502040204020203" pitchFamily="34" charset="0"/>
              </a:rPr>
              <a:t> a </a:t>
            </a:r>
            <a:r>
              <a:rPr lang="it-IT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characteristic</a:t>
            </a:r>
            <a:r>
              <a:rPr lang="it-IT" sz="2000" dirty="0">
                <a:latin typeface="Segoe UI" panose="020B0502040204020203" pitchFamily="34" charset="0"/>
                <a:cs typeface="Segoe UI" panose="020B0502040204020203" pitchFamily="34" charset="0"/>
              </a:rPr>
              <a:t> sound</a:t>
            </a:r>
          </a:p>
          <a:p>
            <a:endParaRPr lang="it-IT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it-IT" sz="2000" dirty="0">
                <a:latin typeface="Segoe UI" panose="020B0502040204020203" pitchFamily="34" charset="0"/>
                <a:cs typeface="Segoe UI" panose="020B0502040204020203" pitchFamily="34" charset="0"/>
              </a:rPr>
              <a:t>Able to </a:t>
            </a:r>
            <a:r>
              <a:rPr lang="it-IT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construct</a:t>
            </a:r>
            <a:r>
              <a:rPr lang="it-IT" sz="2000" dirty="0">
                <a:latin typeface="Segoe UI" panose="020B0502040204020203" pitchFamily="34" charset="0"/>
                <a:cs typeface="Segoe UI" panose="020B0502040204020203" pitchFamily="34" charset="0"/>
              </a:rPr>
              <a:t> a dictionary attack to bruteforce and </a:t>
            </a:r>
            <a:r>
              <a:rPr lang="it-IT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reconstruct</a:t>
            </a:r>
            <a:r>
              <a:rPr lang="it-IT" sz="2000" dirty="0">
                <a:latin typeface="Segoe UI" panose="020B0502040204020203" pitchFamily="34" charset="0"/>
                <a:cs typeface="Segoe UI" panose="020B0502040204020203" pitchFamily="34" charset="0"/>
              </a:rPr>
              <a:t> words</a:t>
            </a:r>
          </a:p>
          <a:p>
            <a:endParaRPr lang="it-IT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it-IT" sz="2000" dirty="0">
                <a:latin typeface="Segoe UI" panose="020B0502040204020203" pitchFamily="34" charset="0"/>
                <a:cs typeface="Segoe UI" panose="020B0502040204020203" pitchFamily="34" charset="0"/>
              </a:rPr>
              <a:t>Multiple </a:t>
            </a:r>
            <a:r>
              <a:rPr lang="it-IT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microphones</a:t>
            </a:r>
            <a:r>
              <a:rPr lang="it-IT" sz="2000" dirty="0">
                <a:latin typeface="Segoe UI" panose="020B0502040204020203" pitchFamily="34" charset="0"/>
                <a:cs typeface="Segoe UI" panose="020B0502040204020203" pitchFamily="34" charset="0"/>
              </a:rPr>
              <a:t> to </a:t>
            </a:r>
            <a:r>
              <a:rPr lang="it-IT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triangulate</a:t>
            </a:r>
            <a:r>
              <a:rPr lang="it-IT" sz="2000" dirty="0">
                <a:latin typeface="Segoe UI" panose="020B0502040204020203" pitchFamily="34" charset="0"/>
                <a:cs typeface="Segoe UI" panose="020B0502040204020203" pitchFamily="34" charset="0"/>
              </a:rPr>
              <a:t> the keys positions</a:t>
            </a:r>
          </a:p>
          <a:p>
            <a:endParaRPr lang="it-IT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it-IT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Alternatives</a:t>
            </a:r>
            <a:r>
              <a:rPr lang="it-IT" sz="2000" dirty="0">
                <a:latin typeface="Segoe UI" panose="020B0502040204020203" pitchFamily="34" charset="0"/>
                <a:cs typeface="Segoe UI" panose="020B0502040204020203" pitchFamily="34" charset="0"/>
              </a:rPr>
              <a:t>: SSH traffic and video </a:t>
            </a:r>
            <a:r>
              <a:rPr lang="it-IT" sz="2000" dirty="0">
                <a:latin typeface="Segoe UI" panose="020B0502040204020203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</a:t>
            </a:r>
            <a:endParaRPr lang="it-IT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1C5070CD-16AD-78A4-F115-405ADEF137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9168" y="2890107"/>
            <a:ext cx="4000847" cy="1676545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E37E1832-24BB-53D6-0640-637F105BB13E}"/>
              </a:ext>
            </a:extLst>
          </p:cNvPr>
          <p:cNvSpPr txBox="1"/>
          <p:nvPr/>
        </p:nvSpPr>
        <p:spPr>
          <a:xfrm>
            <a:off x="4612687" y="5361175"/>
            <a:ext cx="42036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/>
              <a:t>measure the timing </a:t>
            </a:r>
            <a:r>
              <a:rPr lang="it-IT" b="1" dirty="0" err="1"/>
              <a:t>between</a:t>
            </a:r>
            <a:r>
              <a:rPr lang="it-IT" b="1" dirty="0"/>
              <a:t> </a:t>
            </a:r>
            <a:r>
              <a:rPr lang="it-IT" b="1" dirty="0" err="1"/>
              <a:t>presses</a:t>
            </a:r>
            <a:r>
              <a:rPr lang="it-IT" b="1" dirty="0"/>
              <a:t> works better!</a:t>
            </a:r>
          </a:p>
        </p:txBody>
      </p:sp>
    </p:spTree>
    <p:extLst>
      <p:ext uri="{BB962C8B-B14F-4D97-AF65-F5344CB8AC3E}">
        <p14:creationId xmlns:p14="http://schemas.microsoft.com/office/powerpoint/2010/main" val="40155613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Keystroke Timing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D64D78-A03B-45A9-9177-047825E632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143105" y="6365195"/>
            <a:ext cx="2841321" cy="365125"/>
          </a:xfrm>
        </p:spPr>
        <p:txBody>
          <a:bodyPr/>
          <a:lstStyle/>
          <a:p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Pin and Password Security – 7/19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2ACAF82B-9FFD-7281-0FCB-81AEC23C40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3692" y="2545991"/>
            <a:ext cx="3730734" cy="2268772"/>
          </a:xfrm>
          <a:prstGeom prst="rect">
            <a:avLst/>
          </a:prstGeom>
        </p:spPr>
      </p:pic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447E8BE0-3308-7027-4F4D-00681A6FF4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7961" y="1482273"/>
            <a:ext cx="4799571" cy="488292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it-IT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Measures</a:t>
            </a:r>
            <a:r>
              <a:rPr lang="it-IT" sz="2000" dirty="0">
                <a:latin typeface="Segoe UI" panose="020B0502040204020203" pitchFamily="34" charset="0"/>
                <a:cs typeface="Segoe UI" panose="020B0502040204020203" pitchFamily="34" charset="0"/>
              </a:rPr>
              <a:t> the distance </a:t>
            </a:r>
            <a:r>
              <a:rPr lang="it-IT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between</a:t>
            </a:r>
            <a:r>
              <a:rPr lang="it-IT" sz="2000" dirty="0">
                <a:latin typeface="Segoe UI" panose="020B0502040204020203" pitchFamily="34" charset="0"/>
                <a:cs typeface="Segoe UI" panose="020B0502040204020203" pitchFamily="34" charset="0"/>
              </a:rPr>
              <a:t> consecutive </a:t>
            </a:r>
            <a:r>
              <a:rPr lang="it-IT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keystrokes</a:t>
            </a:r>
            <a:r>
              <a:rPr lang="it-IT" sz="2000" dirty="0">
                <a:latin typeface="Segoe UI" panose="020B0502040204020203" pitchFamily="34" charset="0"/>
                <a:cs typeface="Segoe UI" panose="020B0502040204020203" pitchFamily="34" charset="0"/>
              </a:rPr>
              <a:t> of subsequent keys</a:t>
            </a:r>
          </a:p>
          <a:p>
            <a:pPr>
              <a:lnSpc>
                <a:spcPct val="100000"/>
              </a:lnSpc>
            </a:pPr>
            <a:endParaRPr lang="it-IT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The adversary can infer keystroke timings by using audio when the user is typing the PIN</a:t>
            </a:r>
          </a:p>
          <a:p>
            <a:pPr>
              <a:lnSpc>
                <a:spcPct val="100000"/>
              </a:lnSpc>
            </a:pP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Filter timestamps of keys pressed from keypad sound normalizing the samples</a:t>
            </a:r>
          </a:p>
          <a:p>
            <a:pPr>
              <a:lnSpc>
                <a:spcPct val="100000"/>
              </a:lnSpc>
            </a:pP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Timing is based on </a:t>
            </a:r>
            <a:r>
              <a:rPr lang="en-U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observation (video)</a:t>
            </a:r>
          </a:p>
          <a:p>
            <a:pPr>
              <a:lnSpc>
                <a:spcPct val="100000"/>
              </a:lnSpc>
            </a:pP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85072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Keystroke Timing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D64D78-A03B-45A9-9177-047825E632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143105" y="6365195"/>
            <a:ext cx="2841321" cy="365125"/>
          </a:xfrm>
        </p:spPr>
        <p:txBody>
          <a:bodyPr/>
          <a:lstStyle/>
          <a:p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Pin and Password Security – 8/19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Segnaposto contenuto 2">
                <a:extLst>
                  <a:ext uri="{FF2B5EF4-FFF2-40B4-BE49-F238E27FC236}">
                    <a16:creationId xmlns:a16="http://schemas.microsoft.com/office/drawing/2014/main" id="{447E8BE0-3308-7027-4F4D-00681A6FF41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55359" y="1812363"/>
                <a:ext cx="4319511" cy="3708328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it-IT" sz="20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Ranking PINs based on the </a:t>
                </a:r>
                <a:r>
                  <a:rPr lang="en-US" sz="20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Euclidean distance between subsequent keys in each PIN (but </a:t>
                </a:r>
                <a:r>
                  <a:rPr lang="en-US" sz="2000" i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how many are they typed?</a:t>
                </a:r>
                <a:r>
                  <a:rPr lang="en-US" sz="20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)</a:t>
                </a:r>
              </a:p>
              <a:p>
                <a:pPr>
                  <a:lnSpc>
                    <a:spcPct val="100000"/>
                  </a:lnSpc>
                </a:pPr>
                <a:endParaRPr lang="en-US" sz="20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sz="20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Distance vector from a sequence of inter-keystroke timings inferred from audio feedback</a:t>
                </a:r>
              </a:p>
              <a:p>
                <a:pPr>
                  <a:lnSpc>
                    <a:spcPct val="100000"/>
                  </a:lnSpc>
                </a:pPr>
                <a:endParaRPr lang="en-US" sz="20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sz="20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Example: PIN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5566</m:t>
                    </m:r>
                  </m:oMath>
                </a14:m>
                <a:r>
                  <a:rPr lang="en-US" sz="20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is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[0,1,0]</m:t>
                    </m:r>
                  </m:oMath>
                </a14:m>
                <a:endParaRPr lang="en-US" sz="20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11" name="Segnaposto contenuto 2">
                <a:extLst>
                  <a:ext uri="{FF2B5EF4-FFF2-40B4-BE49-F238E27FC236}">
                    <a16:creationId xmlns:a16="http://schemas.microsoft.com/office/drawing/2014/main" id="{447E8BE0-3308-7027-4F4D-00681A6FF41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55359" y="1812363"/>
                <a:ext cx="4319511" cy="3708328"/>
              </a:xfrm>
              <a:blipFill>
                <a:blip r:embed="rId2"/>
                <a:stretch>
                  <a:fillRect l="-1269" t="-657" r="-987" b="-131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Immagine 14">
            <a:extLst>
              <a:ext uri="{FF2B5EF4-FFF2-40B4-BE49-F238E27FC236}">
                <a16:creationId xmlns:a16="http://schemas.microsoft.com/office/drawing/2014/main" id="{B7068CC2-B01C-B5E4-C98F-045C763195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2702" y="2424426"/>
            <a:ext cx="3705939" cy="2484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0516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000" dirty="0">
                <a:latin typeface="Segoe UI" panose="020B0502040204020203" pitchFamily="34" charset="0"/>
                <a:cs typeface="Segoe UI" panose="020B0502040204020203" pitchFamily="34" charset="0"/>
              </a:rPr>
              <a:t>Typing</a:t>
            </a:r>
            <a:r>
              <a:rPr lang="it-IT" sz="4000" dirty="0"/>
              <a:t> </a:t>
            </a:r>
            <a:r>
              <a:rPr lang="it-IT" sz="4000" dirty="0">
                <a:latin typeface="Segoe UI" panose="020B0502040204020203" pitchFamily="34" charset="0"/>
                <a:cs typeface="Segoe UI" panose="020B0502040204020203" pitchFamily="34" charset="0"/>
              </a:rPr>
              <a:t>Behavior</a:t>
            </a:r>
            <a:endParaRPr lang="en-US" sz="4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D64D78-A03B-45A9-9177-047825E632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143105" y="6365195"/>
            <a:ext cx="2841321" cy="365125"/>
          </a:xfrm>
        </p:spPr>
        <p:txBody>
          <a:bodyPr/>
          <a:lstStyle/>
          <a:p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Pin and Password Security – </a:t>
            </a:r>
            <a:fld id="{4D021CEB-2F22-4EA1-9BAF-E3833982B82A}" type="slidenum">
              <a:rPr lang="en-US" sz="1200" smtClean="0">
                <a:latin typeface="Segoe UI" panose="020B0502040204020203" pitchFamily="34" charset="0"/>
                <a:cs typeface="Segoe UI" panose="020B0502040204020203" pitchFamily="34" charset="0"/>
              </a:rPr>
              <a:pPr/>
              <a:t>9</a:t>
            </a:fld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/19</a:t>
            </a:r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447E8BE0-3308-7027-4F4D-00681A6FF4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9129" y="1412312"/>
            <a:ext cx="8445741" cy="4439847"/>
          </a:xfrm>
        </p:spPr>
        <p:txBody>
          <a:bodyPr>
            <a:normAutofit fontScale="92500"/>
          </a:bodyPr>
          <a:lstStyle/>
          <a:p>
            <a:pPr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The adversary can typically observe (video) whether the user is typing with 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one (single)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multi-finger (more fingers)</a:t>
            </a:r>
          </a:p>
          <a:p>
            <a:pPr>
              <a:lnSpc>
                <a:spcPct val="100000"/>
              </a:lnSpc>
            </a:pP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We can combine thermal camera (video) with keystroke timing (audio)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E0BE08F4-46EB-327E-E6F6-798ABBBF77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7850" y="2734661"/>
            <a:ext cx="5457957" cy="2378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33537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C394C5E9-82DC-452E-B7FD-77FCE5FF5E70}" vid="{C8D4F75B-C418-4F95-AEEC-0DB19F570C5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TM04033917[[fn=Berlino]]</Template>
  <TotalTime>79</TotalTime>
  <Words>1097</Words>
  <Application>Microsoft Office PowerPoint</Application>
  <PresentationFormat>Presentazione su schermo (4:3)</PresentationFormat>
  <Paragraphs>170</Paragraphs>
  <Slides>19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19</vt:i4>
      </vt:variant>
    </vt:vector>
  </HeadingPairs>
  <TitlesOfParts>
    <vt:vector size="25" baseType="lpstr">
      <vt:lpstr>Arial</vt:lpstr>
      <vt:lpstr>Calibri</vt:lpstr>
      <vt:lpstr>Calibri Light</vt:lpstr>
      <vt:lpstr>Cambria Math</vt:lpstr>
      <vt:lpstr>Segoe UI</vt:lpstr>
      <vt:lpstr>Tema di Office</vt:lpstr>
      <vt:lpstr>Pin and Password Security</vt:lpstr>
      <vt:lpstr>PIN sounds good…  but is it?</vt:lpstr>
      <vt:lpstr>Where are PINs used?</vt:lpstr>
      <vt:lpstr>How are ATM PINs exploited?</vt:lpstr>
      <vt:lpstr>How to track and study PINs?</vt:lpstr>
      <vt:lpstr>How to track and study PINs?</vt:lpstr>
      <vt:lpstr>Keystroke Timing</vt:lpstr>
      <vt:lpstr>Keystroke Timing</vt:lpstr>
      <vt:lpstr>Typing Behavior</vt:lpstr>
      <vt:lpstr>Typing Behavior + Keystroke Timing</vt:lpstr>
      <vt:lpstr>Knowledge of which keys have been pressed</vt:lpstr>
      <vt:lpstr>How much time to get the keys pressed? </vt:lpstr>
      <vt:lpstr>Analysis of PINs Guessing Probability</vt:lpstr>
      <vt:lpstr>PIN Selection Policies</vt:lpstr>
      <vt:lpstr>How PINs are distributed in the real world</vt:lpstr>
      <vt:lpstr>How PINs can be more effectively chosen</vt:lpstr>
      <vt:lpstr>How PINs can be chosen and selected</vt:lpstr>
      <vt:lpstr>How PINs can be chosen and selected</vt:lpstr>
      <vt:lpstr>Thanks for the attention... but now it’s your turn!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Pin and Password Security</dc:title>
  <dc:creator>Rovesti Gabriel</dc:creator>
  <cp:lastModifiedBy>Amista' Michael</cp:lastModifiedBy>
  <cp:revision>79</cp:revision>
  <dcterms:created xsi:type="dcterms:W3CDTF">2023-11-10T15:36:15Z</dcterms:created>
  <dcterms:modified xsi:type="dcterms:W3CDTF">2023-11-22T10:35:59Z</dcterms:modified>
</cp:coreProperties>
</file>